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6" r:id="rId2"/>
    <p:sldId id="298" r:id="rId3"/>
    <p:sldId id="368" r:id="rId4"/>
    <p:sldId id="421" r:id="rId5"/>
    <p:sldId id="344" r:id="rId6"/>
    <p:sldId id="342" r:id="rId7"/>
    <p:sldId id="303" r:id="rId8"/>
    <p:sldId id="343" r:id="rId9"/>
    <p:sldId id="305" r:id="rId10"/>
    <p:sldId id="341" r:id="rId11"/>
    <p:sldId id="308" r:id="rId12"/>
    <p:sldId id="315" r:id="rId13"/>
    <p:sldId id="346" r:id="rId14"/>
    <p:sldId id="301" r:id="rId15"/>
    <p:sldId id="345" r:id="rId16"/>
    <p:sldId id="318" r:id="rId17"/>
    <p:sldId id="312" r:id="rId18"/>
    <p:sldId id="321" r:id="rId19"/>
    <p:sldId id="423" r:id="rId20"/>
    <p:sldId id="416" r:id="rId21"/>
    <p:sldId id="357" r:id="rId22"/>
    <p:sldId id="358" r:id="rId23"/>
    <p:sldId id="276" r:id="rId24"/>
    <p:sldId id="281" r:id="rId25"/>
    <p:sldId id="282" r:id="rId26"/>
    <p:sldId id="283" r:id="rId27"/>
    <p:sldId id="284" r:id="rId28"/>
    <p:sldId id="271" r:id="rId29"/>
    <p:sldId id="273" r:id="rId30"/>
    <p:sldId id="313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DF7E0-4807-43A3-ACC4-FF9AA24BEF97}" v="1" dt="2024-03-23T18:13:44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DF61B-43F4-4EE2-8152-6E7FDE9C074C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D742E-9598-475D-B551-893E6637B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50248AAF-C3B2-438E-9352-65FD06DA69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8A8FFACE-212F-4CF3-ADD9-44B8E86F57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0DA04933-9473-4A33-88EA-D1629ABA7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A23272-BD3F-4750-A6DC-E9A4FF39C215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776D5C52-D5A3-4B86-9269-00FDADA597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EEA89191-8B85-4FE0-8F04-0558DAC108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82E6026D-D623-4918-A2D9-501C5F1E4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53E055-38A7-4FEA-B033-BEA72CFCAC93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5A76F75-1469-4AAF-8783-9C9F298DB7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C9AF2DC5-71A4-4EC3-B5FC-6D1DE5521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F75B1277-6804-423B-81DB-31F1BB285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BB9E4D-7CF5-4714-A1EB-ED389F76FDA9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25783A2F-CA89-438D-B4CD-03D65B5F71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0322CBD7-A613-4360-87A5-0D397D9C6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69AA99FF-FE45-471A-A14A-92D20B7E3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23CA8-D4DE-477E-BD0A-B98C69FE702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4A7E4AE1-2143-4242-A839-B024D0F76C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B2F2244-2BF2-47E8-834E-002B1A16EB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9938648A-8962-4058-8199-F9F8CAD8D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CD3692-DF2E-4EF7-A3BA-E2846F84517D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072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BEB80B21-D3D5-4548-98EF-D65BCA6768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FA837514-4429-4EB5-AA5C-9138A825AA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D53CF7FE-F48F-49C5-BCE6-631B77ADA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3333FA-4469-470F-8CE4-9CCE2367C67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4A7E4AE1-2143-4242-A839-B024D0F76C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B2F2244-2BF2-47E8-834E-002B1A16EB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9938648A-8962-4058-8199-F9F8CAD8D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CD3692-DF2E-4EF7-A3BA-E2846F84517D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Got involved in AIB perhaps 15 years ago.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D742E-9598-475D-B551-893E6637B3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72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0F988464-881D-42CC-B478-4C9195FF5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CDB022F2-15FB-4679-B51C-B53317B91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96CD98A2-A8B7-4915-AFC9-288937FA10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803EE9-B31D-436B-9BB6-C02E7674605C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662B-CCB3-44EF-842F-CF3A00775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D53CA-4633-4368-8205-0E795989A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8FEA-B941-4E49-B327-40E6B8140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6EA9E-2880-4052-AE4A-95D1D6AE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B6ECB-59D1-48AD-BE78-A6A4D7E9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18DA4-1550-4C23-8CAC-45DBBEF5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1AE054-1601-4BC6-AF46-6C778A88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CD4E9-B4B8-4451-A0D7-D7F4D0BA3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6D5F1-881F-4801-B402-B1C0A25C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64A0-A3A8-44DB-9B60-20CB70FF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8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F72F3-DA84-4E29-8DD7-8073323B1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38A98-E2F3-47AB-A845-471D91488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0C07-7C8A-415C-AEF4-30CF26AF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10F97-86E5-4FA6-9FCC-E291F77A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E53D4-78A5-405F-91A1-BA696063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73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38B146-5E1F-4B36-BB7B-CA6B8F3068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CFBFF0-CBE4-4054-9DEE-28121783E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AEB538A-9715-4E99-9D53-6BBD5DA548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66A88-C840-4C5A-ABC1-232C1DC177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885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C35F4-E482-48F8-A83D-EBD11B6B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C448-30D5-4670-839C-AC5A8A197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35550-9C0C-4E05-A6DB-EEFEBF6B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68CC8-6C08-460E-98E8-DD8A0009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ADE95-BCE5-4E7A-A083-26BE5217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2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0EB42-27BE-4830-9243-989E841BE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5BD66-3F98-4FC0-A0FE-27B04B39A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16204-8C8A-46F8-9726-8A2D5D4E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C6F4C-8243-42F3-987B-F0A12539A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0256D-3DC1-48AB-AEC7-A68350A7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59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983FC-EF3D-4B99-9023-6A5D46C5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E78AF-D3A9-4FED-9C38-27D916C9E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88121-5B1E-444E-BAD1-2027380FF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EA59B-DAA0-4894-A5F1-88504C15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89610-912E-4B0C-A829-5B633C32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AA12D-612F-444B-8CBB-4287D3B36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4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010D-A5E2-4A86-BD11-7750D3A4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9D0CA-C797-4D90-B24F-E60B4A6B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D271A-56E5-44EC-87B1-C9DEA709E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1B65B-4015-4BB3-A14A-5BAE42CCF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71C683-068A-4FB3-8984-9869DD822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F33453-6432-4FDE-80F9-F7C672BE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D6444-EE97-4D32-88B7-398FFD0D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ABD01-072D-4951-B23E-151154AF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9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59DF4-6769-4F29-92B5-6AB33893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6FA72-3542-42F4-B9BD-EA1FB7849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E8D28-8411-411E-977D-25FA9A22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0F83C-1143-401C-8EB1-04DBCF41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B99281-CEEC-4421-B41C-79BF6B501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11666-D278-4D31-840C-FCF49A00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4F644-38DC-48CD-B8ED-6691B6AD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64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A9AD6-6A37-4435-AAEB-52720197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00133-7452-43CA-8A1F-BFB0B2DEC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8F961-F8C9-4620-BCB9-56E578F51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5B1B8-B0DD-4AC3-8678-A10DA5F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75BE9-9936-4337-B6F0-DCA18879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E3FAB-EEC8-4092-8414-DCFEA074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9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7AD8F-6983-4D4D-B192-6606A69B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01F565-32E9-4669-AC24-9F7925531E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F10E6-9145-428E-92CD-67B0CB69C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D9F3B-88B3-4A95-B698-F1A7EFA2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59C92-D021-4FF6-845E-3FECCFD2D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E1709-64D4-4E5C-BFC6-02AFAD31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7B4BFF-9E10-4C8B-8B29-D9B60E26F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4FF27-14E4-467F-8DD1-E0930DFB8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E7BD1-0C40-4854-848F-C4F9E5F6C2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ADEAD-D9F8-43C6-84FE-12C4A73B73B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AF1C9-11E8-45E1-85D6-79345C8F6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3C90-5D30-45B1-9688-F4F52D1DE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2FA95-445A-4986-AF70-AB4D33B5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oadstudy.net/6-thank-you-notes-you-should-write-after-your-addmission-in-college/" TargetMode="Externa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00D48D-C9AA-4000-A912-29A4FEA98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5138" y="394887"/>
            <a:ext cx="5720862" cy="606822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BAE3B-99A1-44C9-9C79-0EEC08D74294}"/>
              </a:ext>
            </a:extLst>
          </p:cNvPr>
          <p:cNvSpPr txBox="1"/>
          <p:nvPr/>
        </p:nvSpPr>
        <p:spPr>
          <a:xfrm>
            <a:off x="688758" y="815927"/>
            <a:ext cx="5105552" cy="52705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Creating </a:t>
            </a:r>
            <a:br>
              <a:rPr lang="en-US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Beautiful and Vibrant Communities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US" sz="4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AmericaInBloom.org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9E892-DC62-40E8-AC24-8FA23834FD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114" y="521811"/>
            <a:ext cx="4638128" cy="219848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5E69BC-D844-4AB5-9E35-ED458EE2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9184178" y="1874520"/>
            <a:ext cx="0" cy="310896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12C673-8179-457E-AD2A-D1FAE4CC9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4009" y="4201833"/>
            <a:ext cx="340042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>
            <a:extLst>
              <a:ext uri="{FF2B5EF4-FFF2-40B4-BE49-F238E27FC236}">
                <a16:creationId xmlns:a16="http://schemas.microsoft.com/office/drawing/2014/main" id="{46C7AB09-6489-44BC-8796-45E1E6A5EE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1569" y="3024126"/>
            <a:ext cx="5698172" cy="3205224"/>
          </a:xfrm>
          <a:prstGeom prst="rect">
            <a:avLst/>
          </a:prstGeom>
          <a:solidFill>
            <a:schemeClr val="tx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56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SCF4297">
            <a:extLst>
              <a:ext uri="{FF2B5EF4-FFF2-40B4-BE49-F238E27FC236}">
                <a16:creationId xmlns:a16="http://schemas.microsoft.com/office/drawing/2014/main" id="{96486D81-7BEF-4FE4-A9D9-BA52CE9E0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" y="3174"/>
            <a:ext cx="5349003" cy="400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1DB421-6CF8-488D-B1E0-F7470BECA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52850"/>
            <a:ext cx="5542837" cy="3105150"/>
          </a:xfrm>
          <a:prstGeom prst="rect">
            <a:avLst/>
          </a:prstGeom>
        </p:spPr>
      </p:pic>
      <p:pic>
        <p:nvPicPr>
          <p:cNvPr id="6" name="Picture 5" descr="An orange tree in a park&#10;&#10;Description automatically generated">
            <a:extLst>
              <a:ext uri="{FF2B5EF4-FFF2-40B4-BE49-F238E27FC236}">
                <a16:creationId xmlns:a16="http://schemas.microsoft.com/office/drawing/2014/main" id="{B32F4534-1B2D-44AA-9771-79AE1FCC7E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766" y="0"/>
            <a:ext cx="6858000" cy="6858000"/>
          </a:xfrm>
          <a:prstGeom prst="rect">
            <a:avLst/>
          </a:prstGeom>
        </p:spPr>
      </p:pic>
      <p:pic>
        <p:nvPicPr>
          <p:cNvPr id="10" name="Picture 9" descr="A group of people on a street&#10;&#10;Description automatically generated">
            <a:extLst>
              <a:ext uri="{FF2B5EF4-FFF2-40B4-BE49-F238E27FC236}">
                <a16:creationId xmlns:a16="http://schemas.microsoft.com/office/drawing/2014/main" id="{41424EBD-1B52-424D-BBE9-6CC3E1CD0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232" y="0"/>
            <a:ext cx="4669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4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3DA5AE81-F5E2-4ABF-B0B6-69ABA2490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9144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Environmental Initiatives</a:t>
            </a:r>
          </a:p>
        </p:txBody>
      </p:sp>
      <p:pic>
        <p:nvPicPr>
          <p:cNvPr id="10243" name="Picture 5" descr="Loveland">
            <a:extLst>
              <a:ext uri="{FF2B5EF4-FFF2-40B4-BE49-F238E27FC236}">
                <a16:creationId xmlns:a16="http://schemas.microsoft.com/office/drawing/2014/main" id="{25D0E86D-E572-49BC-A2E3-82C524CE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3668">
            <a:off x="1839037" y="1545808"/>
            <a:ext cx="41163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>
            <a:extLst>
              <a:ext uri="{FF2B5EF4-FFF2-40B4-BE49-F238E27FC236}">
                <a16:creationId xmlns:a16="http://schemas.microsoft.com/office/drawing/2014/main" id="{72106851-384A-4DAB-AF8D-B7B215EE8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41084">
            <a:off x="2670705" y="1646815"/>
            <a:ext cx="601464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7" descr="St Paul">
            <a:extLst>
              <a:ext uri="{FF2B5EF4-FFF2-40B4-BE49-F238E27FC236}">
                <a16:creationId xmlns:a16="http://schemas.microsoft.com/office/drawing/2014/main" id="{537AF077-1CDB-4F17-BE62-9864F21BE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8949">
            <a:off x="3009900" y="1584552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>
            <a:extLst>
              <a:ext uri="{FF2B5EF4-FFF2-40B4-BE49-F238E27FC236}">
                <a16:creationId xmlns:a16="http://schemas.microsoft.com/office/drawing/2014/main" id="{4D1080C1-B4E3-46EA-87E0-0C79F0D64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74720">
            <a:off x="3711426" y="1652724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9">
            <a:extLst>
              <a:ext uri="{FF2B5EF4-FFF2-40B4-BE49-F238E27FC236}">
                <a16:creationId xmlns:a16="http://schemas.microsoft.com/office/drawing/2014/main" id="{058F6159-53A7-477C-AF6A-DFEB75AF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95201">
            <a:off x="4994756" y="1807037"/>
            <a:ext cx="436617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2002B3C4-27F3-426D-B8B2-E86F40B0AC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05"/>
          <a:stretch/>
        </p:blipFill>
        <p:spPr>
          <a:xfrm>
            <a:off x="7467601" y="3506112"/>
            <a:ext cx="4724400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94459F68-90E9-4DBC-9E14-B0DD34E70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" r="1" b="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A4D6582D-1A82-4C23-B992-6330DE2F5F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7" r="3" b="19665"/>
          <a:stretch/>
        </p:blipFill>
        <p:spPr>
          <a:xfrm>
            <a:off x="5762319" y="9"/>
            <a:ext cx="6429681" cy="3571866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556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>
            <a:extLst>
              <a:ext uri="{FF2B5EF4-FFF2-40B4-BE49-F238E27FC236}">
                <a16:creationId xmlns:a16="http://schemas.microsoft.com/office/drawing/2014/main" id="{C33C010E-8BD5-4781-8C67-3427B408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042425">
            <a:off x="1860550" y="2571750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4">
            <a:extLst>
              <a:ext uri="{FF2B5EF4-FFF2-40B4-BE49-F238E27FC236}">
                <a16:creationId xmlns:a16="http://schemas.microsoft.com/office/drawing/2014/main" id="{1E87CF30-283D-4BFB-BB16-EE00011F3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696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Community Vitality</a:t>
            </a:r>
          </a:p>
        </p:txBody>
      </p:sp>
      <p:pic>
        <p:nvPicPr>
          <p:cNvPr id="78854" name="Picture 6">
            <a:extLst>
              <a:ext uri="{FF2B5EF4-FFF2-40B4-BE49-F238E27FC236}">
                <a16:creationId xmlns:a16="http://schemas.microsoft.com/office/drawing/2014/main" id="{E1B3C554-E7B7-48D3-B655-723EC133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398603">
            <a:off x="2937933" y="1676400"/>
            <a:ext cx="5782733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>
            <a:extLst>
              <a:ext uri="{FF2B5EF4-FFF2-40B4-BE49-F238E27FC236}">
                <a16:creationId xmlns:a16="http://schemas.microsoft.com/office/drawing/2014/main" id="{3E30A7F0-8191-437E-902F-48B42486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459880">
            <a:off x="2971800" y="1781175"/>
            <a:ext cx="6172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>
            <a:extLst>
              <a:ext uri="{FF2B5EF4-FFF2-40B4-BE49-F238E27FC236}">
                <a16:creationId xmlns:a16="http://schemas.microsoft.com/office/drawing/2014/main" id="{1929D42A-4467-4DBE-910C-AE9D1CB0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341923">
            <a:off x="3319596" y="1676400"/>
            <a:ext cx="585760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>
            <a:extLst>
              <a:ext uri="{FF2B5EF4-FFF2-40B4-BE49-F238E27FC236}">
                <a16:creationId xmlns:a16="http://schemas.microsoft.com/office/drawing/2014/main" id="{7F21DC80-62DB-4E31-8E23-0DE8ABC4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743777">
            <a:off x="3036888" y="2359819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62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0EC23B85-4B58-46C0-81F4-9FBCC5B4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4" r="13397" b="-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3865EBF-7E8A-4ED4-8F6D-DABFDED38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3" r="18857" b="-2"/>
          <a:stretch/>
        </p:blipFill>
        <p:spPr>
          <a:xfrm>
            <a:off x="7305608" y="0"/>
            <a:ext cx="4886392" cy="3511295"/>
          </a:xfrm>
          <a:prstGeom prst="rect">
            <a:avLst/>
          </a:prstGeom>
        </p:spPr>
      </p:pic>
      <p:pic>
        <p:nvPicPr>
          <p:cNvPr id="6" name="Picture 5" descr="A tree in a park&#10;&#10;Description automatically generated">
            <a:extLst>
              <a:ext uri="{FF2B5EF4-FFF2-40B4-BE49-F238E27FC236}">
                <a16:creationId xmlns:a16="http://schemas.microsoft.com/office/drawing/2014/main" id="{E42731F4-DF1F-4886-990C-B1303F3BA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4" r="4761" b="-1"/>
          <a:stretch/>
        </p:blipFill>
        <p:spPr>
          <a:xfrm>
            <a:off x="7370056" y="3393018"/>
            <a:ext cx="4821944" cy="34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53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A833850C-D394-4266-A5E7-FA75A4D28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696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Celebrating Heritage</a:t>
            </a:r>
          </a:p>
        </p:txBody>
      </p:sp>
      <p:pic>
        <p:nvPicPr>
          <p:cNvPr id="11267" name="Picture 6" descr="Cleveland,OH,statue">
            <a:extLst>
              <a:ext uri="{FF2B5EF4-FFF2-40B4-BE49-F238E27FC236}">
                <a16:creationId xmlns:a16="http://schemas.microsoft.com/office/drawing/2014/main" id="{F1DA0D77-AA8E-4D0B-806F-8B1CAB6C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56799">
            <a:off x="2133601" y="1600200"/>
            <a:ext cx="31083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Westlake">
            <a:extLst>
              <a:ext uri="{FF2B5EF4-FFF2-40B4-BE49-F238E27FC236}">
                <a16:creationId xmlns:a16="http://schemas.microsoft.com/office/drawing/2014/main" id="{6A935C08-788A-4627-819A-A8795B7C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7422">
            <a:off x="2209800" y="14478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Bartlett">
            <a:extLst>
              <a:ext uri="{FF2B5EF4-FFF2-40B4-BE49-F238E27FC236}">
                <a16:creationId xmlns:a16="http://schemas.microsoft.com/office/drawing/2014/main" id="{1DBBC50C-78FB-456F-8A2C-E5C166B2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64479">
            <a:off x="2514600" y="1676400"/>
            <a:ext cx="66294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St Paul">
            <a:extLst>
              <a:ext uri="{FF2B5EF4-FFF2-40B4-BE49-F238E27FC236}">
                <a16:creationId xmlns:a16="http://schemas.microsoft.com/office/drawing/2014/main" id="{4E4DB6A6-F55B-49F4-A0B2-130A8F26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276">
            <a:off x="2746375" y="1681163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Bremen">
            <a:extLst>
              <a:ext uri="{FF2B5EF4-FFF2-40B4-BE49-F238E27FC236}">
                <a16:creationId xmlns:a16="http://schemas.microsoft.com/office/drawing/2014/main" id="{62C8B70D-4110-4B42-A830-771FA1179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3958">
            <a:off x="3124200" y="17526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FBD15C4-247A-4895-B020-129AFF29AB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 r="-3" b="6789"/>
          <a:stretch/>
        </p:blipFill>
        <p:spPr>
          <a:xfrm>
            <a:off x="-14397" y="-1"/>
            <a:ext cx="6379327" cy="3428999"/>
          </a:xfrm>
          <a:prstGeom prst="rect">
            <a:avLst/>
          </a:prstGeom>
        </p:spPr>
      </p:pic>
      <p:pic>
        <p:nvPicPr>
          <p:cNvPr id="8" name="Picture 7" descr="A stone path in a park&#10;&#10;Description automatically generated">
            <a:extLst>
              <a:ext uri="{FF2B5EF4-FFF2-40B4-BE49-F238E27FC236}">
                <a16:creationId xmlns:a16="http://schemas.microsoft.com/office/drawing/2014/main" id="{DBB34287-288C-4674-938E-1C611F9E97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39" r="-3" b="5772"/>
          <a:stretch/>
        </p:blipFill>
        <p:spPr>
          <a:xfrm>
            <a:off x="-1" y="3429001"/>
            <a:ext cx="6446505" cy="3429000"/>
          </a:xfrm>
          <a:prstGeom prst="rect">
            <a:avLst/>
          </a:prstGeom>
        </p:spPr>
      </p:pic>
      <p:pic>
        <p:nvPicPr>
          <p:cNvPr id="6" name="Picture 5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C2EBA69C-734B-4B29-95E2-E05096BB69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9" r="25960" b="-2"/>
          <a:stretch/>
        </p:blipFill>
        <p:spPr>
          <a:xfrm>
            <a:off x="5870307" y="0"/>
            <a:ext cx="6321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6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1E87CF30-283D-4BFB-BB16-EE00011F3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04800"/>
            <a:ext cx="7696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Overall Impression</a:t>
            </a:r>
          </a:p>
        </p:txBody>
      </p:sp>
      <p:pic>
        <p:nvPicPr>
          <p:cNvPr id="12291" name="Picture 5" descr="GCP">
            <a:extLst>
              <a:ext uri="{FF2B5EF4-FFF2-40B4-BE49-F238E27FC236}">
                <a16:creationId xmlns:a16="http://schemas.microsoft.com/office/drawing/2014/main" id="{C33C010E-8BD5-4781-8C67-3427B408D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642425">
            <a:off x="1619250" y="2571750"/>
            <a:ext cx="44958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GCP">
            <a:extLst>
              <a:ext uri="{FF2B5EF4-FFF2-40B4-BE49-F238E27FC236}">
                <a16:creationId xmlns:a16="http://schemas.microsoft.com/office/drawing/2014/main" id="{E1B3C554-E7B7-48D3-B655-723EC1330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8603">
            <a:off x="2590800" y="1676400"/>
            <a:ext cx="6477000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Oberlin, OH">
            <a:extLst>
              <a:ext uri="{FF2B5EF4-FFF2-40B4-BE49-F238E27FC236}">
                <a16:creationId xmlns:a16="http://schemas.microsoft.com/office/drawing/2014/main" id="{3E30A7F0-8191-437E-902F-48B42486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59880">
            <a:off x="2971800" y="15240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Peru">
            <a:extLst>
              <a:ext uri="{FF2B5EF4-FFF2-40B4-BE49-F238E27FC236}">
                <a16:creationId xmlns:a16="http://schemas.microsoft.com/office/drawing/2014/main" id="{1929D42A-4467-4DBE-910C-AE9D1CB0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41923">
            <a:off x="3200400" y="1676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9" descr="Bemidji">
            <a:extLst>
              <a:ext uri="{FF2B5EF4-FFF2-40B4-BE49-F238E27FC236}">
                <a16:creationId xmlns:a16="http://schemas.microsoft.com/office/drawing/2014/main" id="{7F21DC80-62DB-4E31-8E23-0DE8ABC4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43777">
            <a:off x="3036888" y="1897063"/>
            <a:ext cx="609600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974ED5-4101-48E2-B469-3209842CB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8839"/>
            <a:ext cx="6491253" cy="3488874"/>
          </a:xfrm>
          <a:prstGeom prst="rect">
            <a:avLst/>
          </a:prstGeom>
        </p:spPr>
      </p:pic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4D1C101-7315-4211-934A-F5F6AF7F4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107"/>
          <a:stretch/>
        </p:blipFill>
        <p:spPr>
          <a:xfrm>
            <a:off x="0" y="0"/>
            <a:ext cx="6333403" cy="3368839"/>
          </a:xfrm>
          <a:prstGeom prst="rect">
            <a:avLst/>
          </a:prstGeom>
        </p:spPr>
      </p:pic>
      <p:pic>
        <p:nvPicPr>
          <p:cNvPr id="8" name="Picture 7" descr="A motorcycle is parked on the side of the street&#10;&#10;Description automatically generated">
            <a:extLst>
              <a:ext uri="{FF2B5EF4-FFF2-40B4-BE49-F238E27FC236}">
                <a16:creationId xmlns:a16="http://schemas.microsoft.com/office/drawing/2014/main" id="{599F4372-996C-4C5C-A861-727882C95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58" r="8950" b="-2"/>
          <a:stretch/>
        </p:blipFill>
        <p:spPr>
          <a:xfrm>
            <a:off x="5870307" y="0"/>
            <a:ext cx="6321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2A518A4-5331-43BE-9729-070012058CDC}"/>
              </a:ext>
            </a:extLst>
          </p:cNvPr>
          <p:cNvSpPr txBox="1">
            <a:spLocks noChangeArrowheads="1"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Symposium &amp; Awards  Celebration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918818-33B9-4F90-9F1D-F3378B8301C3}"/>
              </a:ext>
            </a:extLst>
          </p:cNvPr>
          <p:cNvSpPr txBox="1">
            <a:spLocks noChangeArrowheads="1"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days of education, learning tours, and awards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4487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AA22A17-CF6E-4842-B3B3-CB6E5AFB2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0" r="1534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825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D8B973-8AAC-41B7-9F29-C7A47277E24E}"/>
              </a:ext>
            </a:extLst>
          </p:cNvPr>
          <p:cNvSpPr txBox="1">
            <a:spLocks noChangeArrowheads="1"/>
          </p:cNvSpPr>
          <p:nvPr/>
        </p:nvSpPr>
        <p:spPr>
          <a:xfrm>
            <a:off x="4965430" y="304801"/>
            <a:ext cx="658649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America in Bloom</a:t>
            </a:r>
          </a:p>
        </p:txBody>
      </p:sp>
      <p:pic>
        <p:nvPicPr>
          <p:cNvPr id="4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C3F68FD1-E940-4F7E-A31C-6B527764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8" r="2" b="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A10D25C-BEE7-42A1-A00A-9FCF348A7490}"/>
              </a:ext>
            </a:extLst>
          </p:cNvPr>
          <p:cNvSpPr txBox="1">
            <a:spLocks noChangeArrowheads="1"/>
          </p:cNvSpPr>
          <p:nvPr/>
        </p:nvSpPr>
        <p:spPr>
          <a:xfrm>
            <a:off x="4965431" y="1485900"/>
            <a:ext cx="6586489" cy="4737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200" dirty="0"/>
              <a:t>Vision: America in Bloom envisions communities across the country as welcoming and vibrant places to live, work, and play - benefitting from colorful plants and trees; enjoying clean environments; celebrating heritage; and planting pride through volunteerism.</a:t>
            </a:r>
          </a:p>
          <a:p>
            <a:pPr marL="0">
              <a:defRPr/>
            </a:pPr>
            <a:endParaRPr lang="en-US" sz="2200" dirty="0"/>
          </a:p>
          <a:p>
            <a:pPr marL="0" indent="0">
              <a:buNone/>
              <a:defRPr/>
            </a:pPr>
            <a:endParaRPr lang="en-US" sz="2200" dirty="0"/>
          </a:p>
          <a:p>
            <a:pPr marL="0" indent="0">
              <a:buNone/>
              <a:defRPr/>
            </a:pPr>
            <a:r>
              <a:rPr lang="en-US" sz="2200" dirty="0"/>
              <a:t>Mission: America in Bloom promotes nationwide beautification through education and community involvement by encouraging the use of flowers, plants, trees, and other environmental and lifestyle enhancements.</a:t>
            </a:r>
          </a:p>
          <a:p>
            <a:pPr marL="0">
              <a:defRPr/>
            </a:pPr>
            <a:endParaRPr lang="en-US" sz="2200" dirty="0"/>
          </a:p>
          <a:p>
            <a:pPr>
              <a:defRPr/>
            </a:pPr>
            <a:endParaRPr lang="en-US" altLang="en-US" sz="2200" dirty="0"/>
          </a:p>
          <a:p>
            <a:pPr>
              <a:defRPr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54692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4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7AC94-B845-46D1-ABA7-ACD677CBF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72" t="9091" r="41887" b="1"/>
          <a:stretch/>
        </p:blipFill>
        <p:spPr>
          <a:xfrm rot="162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076C3-DBE9-47A9-B55A-86AB8798791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Castle Rock, Washington –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Before &amp; After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010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A street scene with focus on the side of a building&#10;&#10;Description automatically generated">
            <a:extLst>
              <a:ext uri="{FF2B5EF4-FFF2-40B4-BE49-F238E27FC236}">
                <a16:creationId xmlns:a16="http://schemas.microsoft.com/office/drawing/2014/main" id="{4F7CD8B5-D745-4A3E-989E-61BE74D97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44" r="1" b="1"/>
          <a:stretch/>
        </p:blipFill>
        <p:spPr>
          <a:xfrm>
            <a:off x="-4084" y="10"/>
            <a:ext cx="6099050" cy="6857990"/>
          </a:xfrm>
          <a:prstGeom prst="rect">
            <a:avLst/>
          </a:prstGeom>
        </p:spPr>
      </p:pic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4458202-0567-416D-9CAF-9B07174E75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6" r="-1" b="5637"/>
          <a:stretch/>
        </p:blipFill>
        <p:spPr>
          <a:xfrm>
            <a:off x="6096000" y="10"/>
            <a:ext cx="6095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0977B-F276-4F8C-BC15-E05EE0BA1C01}"/>
              </a:ext>
            </a:extLst>
          </p:cNvPr>
          <p:cNvSpPr txBox="1"/>
          <p:nvPr/>
        </p:nvSpPr>
        <p:spPr>
          <a:xfrm>
            <a:off x="1157469" y="243067"/>
            <a:ext cx="9836350" cy="16136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Castle Rock Year 1</a:t>
            </a:r>
          </a:p>
        </p:txBody>
      </p:sp>
    </p:spTree>
    <p:extLst>
      <p:ext uri="{BB962C8B-B14F-4D97-AF65-F5344CB8AC3E}">
        <p14:creationId xmlns:p14="http://schemas.microsoft.com/office/powerpoint/2010/main" val="359130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view of a city street&#10;&#10;Description automatically generated">
            <a:extLst>
              <a:ext uri="{FF2B5EF4-FFF2-40B4-BE49-F238E27FC236}">
                <a16:creationId xmlns:a16="http://schemas.microsoft.com/office/drawing/2014/main" id="{701516EA-12F5-44B7-89D3-84C1FC4F7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1" r="1121" b="1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3" name="Picture 2" descr="A view of a city street&#10;&#10;Description automatically generated">
            <a:extLst>
              <a:ext uri="{FF2B5EF4-FFF2-40B4-BE49-F238E27FC236}">
                <a16:creationId xmlns:a16="http://schemas.microsoft.com/office/drawing/2014/main" id="{73A05793-7FD2-4A19-A627-6B68B6EF8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26" r="1" b="5056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9" name="Picture 8" descr="A group of people standing in a garden&#10;&#10;Description automatically generated">
            <a:extLst>
              <a:ext uri="{FF2B5EF4-FFF2-40B4-BE49-F238E27FC236}">
                <a16:creationId xmlns:a16="http://schemas.microsoft.com/office/drawing/2014/main" id="{43763EA0-0115-4E85-89A6-074371627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88" r="1" b="10112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7" name="Picture 6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E2920FA-5B20-45A7-B546-D03895981E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81" r="1" b="1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23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7AC94-B845-46D1-ABA7-ACD677CBF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6" b="229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C076C3-DBE9-47A9-B55A-86AB8798791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Ottawa, Illinois - Before &amp; After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465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B78F5-7559-48D0-A653-B4380A43E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/>
        </p:blipFill>
        <p:spPr bwMode="auto">
          <a:xfrm rot="21600000"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962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35FBB2B-6EC8-4071-B346-728361378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668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8E678C0-91A5-4269-8731-7E42F298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240" y="25846"/>
            <a:ext cx="9093521" cy="68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792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C6BFB68-9E35-499D-8D01-15511188A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67" r="-1666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41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680C3AB2-1761-4531-9EA5-1DE6B06D3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8" r="4138"/>
          <a:stretch/>
        </p:blipFill>
        <p:spPr bwMode="auto">
          <a:xfrm>
            <a:off x="1500981" y="1518566"/>
            <a:ext cx="91900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121FB-1C47-4B94-9077-FD95C68586DD}"/>
              </a:ext>
            </a:extLst>
          </p:cNvPr>
          <p:cNvSpPr txBox="1"/>
          <p:nvPr/>
        </p:nvSpPr>
        <p:spPr>
          <a:xfrm>
            <a:off x="1314450" y="99332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 Picture is Worth a Thousand Words:</a:t>
            </a:r>
            <a:br>
              <a:rPr lang="en-US" sz="4000" b="1" dirty="0"/>
            </a:br>
            <a:r>
              <a:rPr lang="en-US" sz="4000" b="1" dirty="0"/>
              <a:t>AIB Communities Across the Country</a:t>
            </a:r>
          </a:p>
        </p:txBody>
      </p:sp>
    </p:spTree>
    <p:extLst>
      <p:ext uri="{BB962C8B-B14F-4D97-AF65-F5344CB8AC3E}">
        <p14:creationId xmlns:p14="http://schemas.microsoft.com/office/powerpoint/2010/main" val="134287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2FE9CE0-8C2E-43FD-A05D-B8D5859940AE}"/>
              </a:ext>
            </a:extLst>
          </p:cNvPr>
          <p:cNvSpPr txBox="1">
            <a:spLocks noChangeArrowheads="1"/>
          </p:cNvSpPr>
          <p:nvPr/>
        </p:nvSpPr>
        <p:spPr>
          <a:xfrm>
            <a:off x="4965430" y="629266"/>
            <a:ext cx="6586491" cy="980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b="1" dirty="0"/>
              <a:t>What Communities Say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DE11992-D943-488F-8033-24A81E8745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8" r="624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2512E7E-9D20-4408-A5AF-62DA720E534C}"/>
              </a:ext>
            </a:extLst>
          </p:cNvPr>
          <p:cNvSpPr txBox="1">
            <a:spLocks noChangeArrowheads="1"/>
          </p:cNvSpPr>
          <p:nvPr/>
        </p:nvSpPr>
        <p:spPr>
          <a:xfrm>
            <a:off x="4965431" y="1990726"/>
            <a:ext cx="6586489" cy="4233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800" dirty="0"/>
              <a:t>“Thank you, America in Bloom, for helping us be the best we can be.”</a:t>
            </a:r>
          </a:p>
          <a:p>
            <a:pPr marL="0"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1800" dirty="0"/>
              <a:t>“AIB brings our community together.”</a:t>
            </a:r>
          </a:p>
          <a:p>
            <a:pPr marL="0"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1800" dirty="0"/>
              <a:t>“The best decision our community ever made was joining America in Bloom.”</a:t>
            </a:r>
          </a:p>
          <a:p>
            <a:pPr>
              <a:defRPr/>
            </a:pPr>
            <a:endParaRPr lang="en-US" altLang="en-US" sz="1800" dirty="0"/>
          </a:p>
          <a:p>
            <a:pPr>
              <a:defRPr/>
            </a:pPr>
            <a:r>
              <a:rPr lang="en-US" altLang="en-US" sz="1800" dirty="0"/>
              <a:t>“The symposium is my favorite conference to attend each year. I learn so much, I meet nice people, and I have a great time. Thank you, America in Bloom!”</a:t>
            </a:r>
          </a:p>
        </p:txBody>
      </p:sp>
    </p:spTree>
    <p:extLst>
      <p:ext uri="{BB962C8B-B14F-4D97-AF65-F5344CB8AC3E}">
        <p14:creationId xmlns:p14="http://schemas.microsoft.com/office/powerpoint/2010/main" val="3045100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23A3C3E-94B8-4291-A7FF-EC2C5934E0F5}"/>
              </a:ext>
            </a:extLst>
          </p:cNvPr>
          <p:cNvSpPr txBox="1">
            <a:spLocks noChangeArrowheads="1"/>
          </p:cNvSpPr>
          <p:nvPr/>
        </p:nvSpPr>
        <p:spPr>
          <a:xfrm>
            <a:off x="4965430" y="272210"/>
            <a:ext cx="6586491" cy="980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altLang="en-US" b="1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F18D347-634F-4BE6-A42D-79E76711C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" r="4938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A0978DE-2AAC-4FBB-85F0-A95D3D238227}"/>
              </a:ext>
            </a:extLst>
          </p:cNvPr>
          <p:cNvSpPr txBox="1">
            <a:spLocks noChangeArrowheads="1"/>
          </p:cNvSpPr>
          <p:nvPr/>
        </p:nvSpPr>
        <p:spPr>
          <a:xfrm>
            <a:off x="4882551" y="1061050"/>
            <a:ext cx="7142671" cy="55855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2000" dirty="0"/>
              <a:t>350+ communities in 43 states</a:t>
            </a:r>
          </a:p>
          <a:p>
            <a:pPr marL="0" indent="0">
              <a:buNone/>
              <a:defRPr/>
            </a:pPr>
            <a:endParaRPr lang="en-US" sz="1900" dirty="0"/>
          </a:p>
          <a:p>
            <a:pPr marL="0" indent="0">
              <a:buNone/>
              <a:defRPr/>
            </a:pPr>
            <a:r>
              <a:rPr lang="en-US" sz="1900" dirty="0"/>
              <a:t>Continuing community enhancement programs that encourage volunteer community leadership in coordination with municipal efforts in an ongoing commitment to community vitality, beautification, environmental stewardship, and the celebration of heritage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Brings together volunteers, city government, and the business community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Fosters better cooperation because everyone is working toward common goals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Two-person team of Advisors provides a two-day in-person evaluation of a community.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Advisors provide a written report/consultation with metrics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Advisors are landscape designers, arborists, botanical garden professionals, educators, heritage preservationists, environmentalists, former mayors, and other horticulture professionals</a:t>
            </a:r>
          </a:p>
          <a:p>
            <a:pPr marL="0" indent="0">
              <a:buNone/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r>
              <a:rPr lang="en-US" altLang="en-US" sz="1900" dirty="0"/>
              <a:t>Eligible for national awards (x24)</a:t>
            </a:r>
          </a:p>
          <a:p>
            <a:pPr>
              <a:defRPr/>
            </a:pPr>
            <a:endParaRPr lang="en-US" altLang="en-US" sz="1900" dirty="0"/>
          </a:p>
          <a:p>
            <a:pPr marL="0" indent="0">
              <a:buNone/>
              <a:defRPr/>
            </a:pPr>
            <a:endParaRPr lang="en-US" altLang="en-US" sz="1700" dirty="0"/>
          </a:p>
          <a:p>
            <a:pPr marL="0" indent="0">
              <a:buNone/>
              <a:defRPr/>
            </a:pPr>
            <a:endParaRPr lang="en-US" altLang="en-US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C7D45-8D8D-4014-B41C-CEA6830F4B1D}"/>
              </a:ext>
            </a:extLst>
          </p:cNvPr>
          <p:cNvSpPr txBox="1"/>
          <p:nvPr/>
        </p:nvSpPr>
        <p:spPr>
          <a:xfrm>
            <a:off x="4635591" y="235975"/>
            <a:ext cx="755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Level 3: Celebrate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980364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49DDBB67-1A4E-482B-A946-824A9DF2A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1" y="0"/>
            <a:ext cx="4576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E9B8A8A-1A65-49B1-8A79-F4B353BFB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324" b="14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5BA5FE-A09D-429C-9F92-9080AD19C5C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AmericaInBloom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.org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142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90BB81-DCB7-4DFC-9E5F-7D463D0665B0}"/>
              </a:ext>
            </a:extLst>
          </p:cNvPr>
          <p:cNvSpPr txBox="1">
            <a:spLocks noChangeArrowheads="1"/>
          </p:cNvSpPr>
          <p:nvPr/>
        </p:nvSpPr>
        <p:spPr>
          <a:xfrm>
            <a:off x="5019675" y="634180"/>
            <a:ext cx="7018021" cy="799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altLang="en-US" sz="5400" b="1" dirty="0"/>
              <a:t>Areas of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2C67A-3C5B-4D11-87DB-9A23E77E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0" r="6955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C554D8E-2709-40A1-9886-CB2A5775D9CA}"/>
              </a:ext>
            </a:extLst>
          </p:cNvPr>
          <p:cNvSpPr txBox="1">
            <a:spLocks noChangeArrowheads="1"/>
          </p:cNvSpPr>
          <p:nvPr/>
        </p:nvSpPr>
        <p:spPr>
          <a:xfrm>
            <a:off x="5562600" y="1838324"/>
            <a:ext cx="5989320" cy="4385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defRPr/>
            </a:pPr>
            <a:r>
              <a:rPr lang="en-US" altLang="en-US" sz="3600" dirty="0"/>
              <a:t>Floral Impact</a:t>
            </a:r>
          </a:p>
          <a:p>
            <a:pPr marL="457200" lvl="1">
              <a:defRPr/>
            </a:pPr>
            <a:r>
              <a:rPr lang="en-US" altLang="en-US" sz="3600" dirty="0"/>
              <a:t>Landscaped Areas</a:t>
            </a:r>
          </a:p>
          <a:p>
            <a:pPr marL="457200" lvl="1">
              <a:defRPr/>
            </a:pPr>
            <a:r>
              <a:rPr lang="en-US" altLang="en-US" sz="3600" dirty="0"/>
              <a:t>Urban Forestry</a:t>
            </a:r>
          </a:p>
          <a:p>
            <a:pPr marL="457200" lvl="1">
              <a:defRPr/>
            </a:pPr>
            <a:r>
              <a:rPr lang="en-US" altLang="en-US" sz="3600" dirty="0"/>
              <a:t>Environmental Initiatives</a:t>
            </a:r>
          </a:p>
          <a:p>
            <a:pPr marL="457200" lvl="1">
              <a:defRPr/>
            </a:pPr>
            <a:r>
              <a:rPr lang="en-US" altLang="en-US" sz="3600" dirty="0"/>
              <a:t>Community Vitality</a:t>
            </a:r>
          </a:p>
          <a:p>
            <a:pPr marL="457200" lvl="1">
              <a:defRPr/>
            </a:pPr>
            <a:r>
              <a:rPr lang="en-US" altLang="en-US" sz="3600" dirty="0"/>
              <a:t>Celebrating Heritage</a:t>
            </a:r>
          </a:p>
          <a:p>
            <a:pPr marL="457200" lvl="1">
              <a:defRPr/>
            </a:pPr>
            <a:r>
              <a:rPr lang="en-US" altLang="en-US" sz="3600" dirty="0"/>
              <a:t>Overall Impression</a:t>
            </a:r>
          </a:p>
          <a:p>
            <a:pPr marL="0" indent="0">
              <a:buNone/>
              <a:defRPr/>
            </a:pPr>
            <a:endParaRPr lang="en-US" altLang="en-US" sz="2400" dirty="0"/>
          </a:p>
          <a:p>
            <a:pPr marL="0">
              <a:defRPr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5656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82115A46-FBFC-4085-8321-627FDA5E3A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69620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Floral Impact</a:t>
            </a:r>
          </a:p>
        </p:txBody>
      </p:sp>
      <p:pic>
        <p:nvPicPr>
          <p:cNvPr id="7171" name="Picture 12" descr="GCP NYC">
            <a:extLst>
              <a:ext uri="{FF2B5EF4-FFF2-40B4-BE49-F238E27FC236}">
                <a16:creationId xmlns:a16="http://schemas.microsoft.com/office/drawing/2014/main" id="{66F4F244-4408-4B24-A315-C6C7CEF3D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7787">
            <a:off x="2133601" y="1828800"/>
            <a:ext cx="29432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13" descr="Michigan Avenue 8">
            <a:extLst>
              <a:ext uri="{FF2B5EF4-FFF2-40B4-BE49-F238E27FC236}">
                <a16:creationId xmlns:a16="http://schemas.microsoft.com/office/drawing/2014/main" id="{653EC12D-D2B7-41A4-A901-D2064904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9727">
            <a:off x="2590801" y="1828801"/>
            <a:ext cx="3300413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14" descr="Vermilion">
            <a:extLst>
              <a:ext uri="{FF2B5EF4-FFF2-40B4-BE49-F238E27FC236}">
                <a16:creationId xmlns:a16="http://schemas.microsoft.com/office/drawing/2014/main" id="{5284FB96-BA48-40B7-AEC7-F30DD7C7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1828801"/>
            <a:ext cx="2933700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5" descr="Dixon">
            <a:extLst>
              <a:ext uri="{FF2B5EF4-FFF2-40B4-BE49-F238E27FC236}">
                <a16:creationId xmlns:a16="http://schemas.microsoft.com/office/drawing/2014/main" id="{2F5ECC1B-0EB9-4972-B6D4-6FAC7395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88038">
            <a:off x="3065463" y="1727200"/>
            <a:ext cx="6024562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16" descr="Chicago">
            <a:extLst>
              <a:ext uri="{FF2B5EF4-FFF2-40B4-BE49-F238E27FC236}">
                <a16:creationId xmlns:a16="http://schemas.microsoft.com/office/drawing/2014/main" id="{0584BCDA-404A-4ADA-A860-C1CE8EC3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5424">
            <a:off x="3276600" y="16764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on a sidewalk next to a palm tree&#10;&#10;Description automatically generated">
            <a:extLst>
              <a:ext uri="{FF2B5EF4-FFF2-40B4-BE49-F238E27FC236}">
                <a16:creationId xmlns:a16="http://schemas.microsoft.com/office/drawing/2014/main" id="{9609946D-77F3-469B-B353-5D34A0111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9" r="148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small house in a garden&#10;&#10;Description automatically generated">
            <a:extLst>
              <a:ext uri="{FF2B5EF4-FFF2-40B4-BE49-F238E27FC236}">
                <a16:creationId xmlns:a16="http://schemas.microsoft.com/office/drawing/2014/main" id="{E085B872-3765-4585-85E6-93059F07F7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9" r="-3" b="-3"/>
          <a:stretch/>
        </p:blipFill>
        <p:spPr>
          <a:xfrm>
            <a:off x="7370056" y="3393018"/>
            <a:ext cx="4821944" cy="3464982"/>
          </a:xfrm>
          <a:prstGeom prst="rect">
            <a:avLst/>
          </a:prstGeom>
        </p:spPr>
      </p:pic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id="{DE5F2D10-0705-4569-99CE-5013C27D8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2" r="-3" b="21699"/>
          <a:stretch/>
        </p:blipFill>
        <p:spPr>
          <a:xfrm>
            <a:off x="7370056" y="0"/>
            <a:ext cx="4821944" cy="34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9544E74-C174-4999-9651-D56978A97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04800"/>
            <a:ext cx="7696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Landscaped Areas</a:t>
            </a:r>
          </a:p>
        </p:txBody>
      </p:sp>
      <p:pic>
        <p:nvPicPr>
          <p:cNvPr id="8195" name="Picture 4" descr="Derry _Hershey landscape2">
            <a:extLst>
              <a:ext uri="{FF2B5EF4-FFF2-40B4-BE49-F238E27FC236}">
                <a16:creationId xmlns:a16="http://schemas.microsoft.com/office/drawing/2014/main" id="{6780D0F1-70B9-4B4F-B973-046C5F05E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88713">
            <a:off x="2057400" y="17526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Naperville, IL">
            <a:extLst>
              <a:ext uri="{FF2B5EF4-FFF2-40B4-BE49-F238E27FC236}">
                <a16:creationId xmlns:a16="http://schemas.microsoft.com/office/drawing/2014/main" id="{5B897690-877B-4620-BFF5-883D057D3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1343">
            <a:off x="2357438" y="1873251"/>
            <a:ext cx="6248400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 descr="NYC 2005 shaded landscape">
            <a:extLst>
              <a:ext uri="{FF2B5EF4-FFF2-40B4-BE49-F238E27FC236}">
                <a16:creationId xmlns:a16="http://schemas.microsoft.com/office/drawing/2014/main" id="{6E432670-8B64-46E2-A554-8AE0E89F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6375">
            <a:off x="2590800" y="1874839"/>
            <a:ext cx="6477000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8" descr="Westlake">
            <a:extLst>
              <a:ext uri="{FF2B5EF4-FFF2-40B4-BE49-F238E27FC236}">
                <a16:creationId xmlns:a16="http://schemas.microsoft.com/office/drawing/2014/main" id="{83D07DF3-BCF3-4E69-A8A4-78B48F09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Vermilion, OH backyard">
            <a:extLst>
              <a:ext uri="{FF2B5EF4-FFF2-40B4-BE49-F238E27FC236}">
                <a16:creationId xmlns:a16="http://schemas.microsoft.com/office/drawing/2014/main" id="{14938B7C-75D9-4A24-9A4E-890102D3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7225">
            <a:off x="3200400" y="18288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ench in a garden&#10;&#10;Description automatically generated">
            <a:extLst>
              <a:ext uri="{FF2B5EF4-FFF2-40B4-BE49-F238E27FC236}">
                <a16:creationId xmlns:a16="http://schemas.microsoft.com/office/drawing/2014/main" id="{36F29F5C-D1A1-480E-83FC-F1DBCCA083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44" r="1342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sign on the side of the street&#10;&#10;Description automatically generated">
            <a:extLst>
              <a:ext uri="{FF2B5EF4-FFF2-40B4-BE49-F238E27FC236}">
                <a16:creationId xmlns:a16="http://schemas.microsoft.com/office/drawing/2014/main" id="{1D1D3587-62B1-4014-B7F8-B81E883664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9" r="-3" b="-3"/>
          <a:stretch/>
        </p:blipFill>
        <p:spPr>
          <a:xfrm>
            <a:off x="7305608" y="0"/>
            <a:ext cx="4886392" cy="3511295"/>
          </a:xfrm>
          <a:prstGeom prst="rect">
            <a:avLst/>
          </a:prstGeom>
        </p:spPr>
      </p:pic>
      <p:pic>
        <p:nvPicPr>
          <p:cNvPr id="20" name="Picture 19" descr="A row of park benches in a garden&#10;&#10;Description automatically generated">
            <a:extLst>
              <a:ext uri="{FF2B5EF4-FFF2-40B4-BE49-F238E27FC236}">
                <a16:creationId xmlns:a16="http://schemas.microsoft.com/office/drawing/2014/main" id="{CC1E7571-7519-4FC5-9430-3C2BB7C962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6" b="-4"/>
          <a:stretch/>
        </p:blipFill>
        <p:spPr>
          <a:xfrm>
            <a:off x="7370056" y="3393018"/>
            <a:ext cx="4821944" cy="346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33AEECA0-1974-4887-B823-00D7565BA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76962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/>
              <a:t>Urban Forestry</a:t>
            </a:r>
          </a:p>
        </p:txBody>
      </p:sp>
      <p:pic>
        <p:nvPicPr>
          <p:cNvPr id="9219" name="Picture 5" descr="Berea">
            <a:extLst>
              <a:ext uri="{FF2B5EF4-FFF2-40B4-BE49-F238E27FC236}">
                <a16:creationId xmlns:a16="http://schemas.microsoft.com/office/drawing/2014/main" id="{F8696576-FFB4-4241-B248-7EC35AAB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2311">
            <a:off x="2286000" y="17526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 descr="Corning">
            <a:extLst>
              <a:ext uri="{FF2B5EF4-FFF2-40B4-BE49-F238E27FC236}">
                <a16:creationId xmlns:a16="http://schemas.microsoft.com/office/drawing/2014/main" id="{B02711A8-66E8-49ED-92CE-66D04791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7783">
            <a:off x="2590800" y="17526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8" descr="UA Fort Smith tree planting">
            <a:extLst>
              <a:ext uri="{FF2B5EF4-FFF2-40B4-BE49-F238E27FC236}">
                <a16:creationId xmlns:a16="http://schemas.microsoft.com/office/drawing/2014/main" id="{D6F55970-A399-4F28-A66C-BBA973006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6553200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9" descr="Ocala">
            <a:extLst>
              <a:ext uri="{FF2B5EF4-FFF2-40B4-BE49-F238E27FC236}">
                <a16:creationId xmlns:a16="http://schemas.microsoft.com/office/drawing/2014/main" id="{DCC2AB4B-2A14-47D2-97E8-0337F240E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1020">
            <a:off x="2590800" y="1828800"/>
            <a:ext cx="6845300" cy="41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0" descr="Bowling Green, OH">
            <a:extLst>
              <a:ext uri="{FF2B5EF4-FFF2-40B4-BE49-F238E27FC236}">
                <a16:creationId xmlns:a16="http://schemas.microsoft.com/office/drawing/2014/main" id="{0357C305-3318-46B6-BA55-B65671D9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93979">
            <a:off x="2743200" y="1600200"/>
            <a:ext cx="6553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385</Words>
  <Application>Microsoft Office PowerPoint</Application>
  <PresentationFormat>Widescreen</PresentationFormat>
  <Paragraphs>68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Floral Impact</vt:lpstr>
      <vt:lpstr>PowerPoint Presentation</vt:lpstr>
      <vt:lpstr>Landscaped Areas</vt:lpstr>
      <vt:lpstr>PowerPoint Presentation</vt:lpstr>
      <vt:lpstr>Urban Forestry</vt:lpstr>
      <vt:lpstr>PowerPoint Presentation</vt:lpstr>
      <vt:lpstr>Environmental Initiatives</vt:lpstr>
      <vt:lpstr>PowerPoint Presentation</vt:lpstr>
      <vt:lpstr>Community Vitality</vt:lpstr>
      <vt:lpstr>PowerPoint Presentation</vt:lpstr>
      <vt:lpstr>Celebrating Heritage</vt:lpstr>
      <vt:lpstr>PowerPoint Presentation</vt:lpstr>
      <vt:lpstr>Overall Impression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Kunkle</dc:creator>
  <cp:lastModifiedBy>Laura Kunkle</cp:lastModifiedBy>
  <cp:revision>5</cp:revision>
  <dcterms:created xsi:type="dcterms:W3CDTF">2020-10-13T18:11:24Z</dcterms:created>
  <dcterms:modified xsi:type="dcterms:W3CDTF">2024-03-23T18:13:52Z</dcterms:modified>
</cp:coreProperties>
</file>